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37" r:id="rId3"/>
    <p:sldId id="355" r:id="rId4"/>
    <p:sldId id="354" r:id="rId5"/>
    <p:sldId id="356" r:id="rId6"/>
    <p:sldId id="357" r:id="rId7"/>
    <p:sldId id="352" r:id="rId8"/>
    <p:sldId id="339" r:id="rId9"/>
    <p:sldId id="340" r:id="rId10"/>
    <p:sldId id="341" r:id="rId11"/>
    <p:sldId id="342" r:id="rId12"/>
    <p:sldId id="343" r:id="rId13"/>
    <p:sldId id="307" r:id="rId14"/>
    <p:sldId id="324" r:id="rId15"/>
    <p:sldId id="325" r:id="rId16"/>
    <p:sldId id="358" r:id="rId17"/>
    <p:sldId id="359" r:id="rId18"/>
    <p:sldId id="360" r:id="rId19"/>
    <p:sldId id="361" r:id="rId20"/>
  </p:sldIdLst>
  <p:sldSz cx="9144000" cy="6858000" type="screen4x3"/>
  <p:notesSz cx="9926638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y" initials="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33"/>
    <a:srgbClr val="679984"/>
    <a:srgbClr val="009999"/>
    <a:srgbClr val="FF3333"/>
    <a:srgbClr val="873AC0"/>
    <a:srgbClr val="FF5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87308" autoAdjust="0"/>
  </p:normalViewPr>
  <p:slideViewPr>
    <p:cSldViewPr>
      <p:cViewPr varScale="1">
        <p:scale>
          <a:sx n="81" d="100"/>
          <a:sy n="81" d="100"/>
        </p:scale>
        <p:origin x="4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42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280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024FF-6396-4771-9AC0-773E9951D6F8}" type="datetimeFigureOut">
              <a:rPr lang="zh-HK" altLang="en-US" smtClean="0"/>
              <a:t>3/6/2020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2800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962C2-CF06-4B98-9D47-DFCD350A140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16037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1697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B2915-A2BF-4A1D-8A99-5A304DD2A10B}" type="datetimeFigureOut">
              <a:rPr lang="zh-HK" altLang="en-US" smtClean="0"/>
              <a:t>3/6/2020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202" y="3228706"/>
            <a:ext cx="7942238" cy="305911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47805-C89F-4094-B175-E1CCC4591E2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16786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F47805-C89F-4094-B175-E1CCC4591E21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7703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8FBF9-D202-42E7-B2C0-08B19A47709A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1358-A76D-4C08-894F-0AEDEE39DCCF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31A-0258-48DE-BF67-CD1586AAF319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D0CF5-744F-424E-A786-F09885D38F55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894C8-4048-408B-AF72-09F0DFA379F1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28F9B-F5BE-418E-9652-13A0A0C9B8C6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85F8-0894-4F41-AEE9-614F771F42D7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69B5-85C9-4DD8-9F12-9563EB117B6E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A9E79-E9F3-4CE7-9602-7935A73B6C1B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6F93-3B78-420B-94DB-563F3D8D0F26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C262-2A4B-45BC-B0F0-33EC3D011527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B6735-8B13-47A5-BD9F-91F9E733385A}" type="datetime1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0B38A-7A87-4752-B4D1-1209AE823F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 rot="10800000" flipV="1">
            <a:off x="0" y="3962895"/>
            <a:ext cx="9108630" cy="18620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j-ea"/>
              </a:rPr>
              <a:t> </a:t>
            </a:r>
            <a:r>
              <a:rPr lang="en-US" altLang="zh-TW" dirty="0">
                <a:solidFill>
                  <a:schemeClr val="bg1"/>
                </a:solidFill>
              </a:rPr>
              <a:t>ESG Training For</a:t>
            </a:r>
            <a:r>
              <a:rPr lang="en-HK" altLang="zh-CN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  <a:br>
              <a:rPr lang="en-US" altLang="zh-CN" dirty="0">
                <a:solidFill>
                  <a:schemeClr val="bg1"/>
                </a:solidFill>
              </a:rPr>
            </a:br>
            <a:br>
              <a:rPr lang="en-US" altLang="zh-CN" dirty="0">
                <a:solidFill>
                  <a:schemeClr val="bg1"/>
                </a:solidFill>
              </a:rPr>
            </a:br>
            <a:r>
              <a:rPr lang="en-HK" altLang="zh-CN" sz="5300" dirty="0">
                <a:solidFill>
                  <a:schemeClr val="bg1"/>
                </a:solidFill>
              </a:rPr>
              <a:t>the new requirement of HKEX ESG in 2020</a:t>
            </a:r>
            <a:br>
              <a:rPr lang="en-HK" altLang="zh-CN" sz="5300" dirty="0">
                <a:solidFill>
                  <a:schemeClr val="bg1"/>
                </a:solidFill>
              </a:rPr>
            </a:br>
            <a:br>
              <a:rPr lang="en-HK" altLang="zh-CN" sz="5300" dirty="0">
                <a:solidFill>
                  <a:schemeClr val="bg1"/>
                </a:solidFill>
              </a:rPr>
            </a:br>
            <a:br>
              <a:rPr lang="en-HK" altLang="zh-CN" sz="5300" dirty="0">
                <a:solidFill>
                  <a:schemeClr val="bg1"/>
                </a:solidFill>
              </a:rPr>
            </a:br>
            <a:r>
              <a:rPr lang="en-HK" altLang="zh-CN" dirty="0">
                <a:solidFill>
                  <a:schemeClr val="bg1"/>
                </a:solidFill>
              </a:rPr>
              <a:t>Hauman Yeung </a:t>
            </a:r>
            <a:br>
              <a:rPr lang="en-HK" altLang="zh-CN" dirty="0">
                <a:solidFill>
                  <a:schemeClr val="bg1"/>
                </a:solidFill>
              </a:rPr>
            </a:br>
            <a:r>
              <a:rPr lang="en-HK" altLang="zh-CN" dirty="0">
                <a:solidFill>
                  <a:schemeClr val="bg1"/>
                </a:solidFill>
              </a:rPr>
              <a:t>Ascent Partners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</a:t>
            </a:fld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420" y="468313"/>
            <a:ext cx="8229600" cy="1143000"/>
          </a:xfrm>
        </p:spPr>
        <p:txBody>
          <a:bodyPr/>
          <a:lstStyle/>
          <a:p>
            <a:r>
              <a:rPr lang="en-HK" dirty="0"/>
              <a:t>World emission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345" y="1844780"/>
            <a:ext cx="7905750" cy="41148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653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HK" altLang="zh-CN" dirty="0"/>
              <a:t>Climate change</a:t>
            </a:r>
            <a:endParaRPr kumimoji="1"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rcRect t="1927" b="1927"/>
          <a:stretch>
            <a:fillRect/>
          </a:stretch>
        </p:blipFill>
        <p:spPr>
          <a:xfrm>
            <a:off x="251400" y="1340710"/>
            <a:ext cx="8570497" cy="4713443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023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HK" altLang="zh-CN" dirty="0"/>
              <a:t>The Paris Agreement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85000" lnSpcReduction="20000"/>
          </a:bodyPr>
          <a:lstStyle/>
          <a:p>
            <a:r>
              <a:rPr lang="en-HK" dirty="0"/>
              <a:t>Central aim is to keep a global temperature rise this century well below 2 degrees Celsius above pre-industrial levels and to pursue efforts to limit the temperature increase even further to 1.5 degrees Celsius</a:t>
            </a:r>
          </a:p>
          <a:p>
            <a:r>
              <a:rPr kumimoji="1" lang="en-HK" altLang="zh-CN" dirty="0"/>
              <a:t>China has vowed to peak carbon emission by 2030</a:t>
            </a:r>
            <a:endParaRPr kumimoji="1" lang="en-US" altLang="zh-CN" dirty="0"/>
          </a:p>
          <a:p>
            <a:r>
              <a:rPr kumimoji="1" lang="en-HK" altLang="zh-CN" dirty="0"/>
              <a:t>US has committed to cut emissions 26-28% below 2005 levels by 2025</a:t>
            </a:r>
            <a:endParaRPr kumimoji="1" lang="en-US" altLang="zh-CN" dirty="0"/>
          </a:p>
          <a:p>
            <a:r>
              <a:rPr kumimoji="1" lang="en-HK" altLang="zh-CN" dirty="0"/>
              <a:t>A World Investment Forum was held on 2014 in Geneva to explore how the world’s exchange can develop sustainable reporting in response to the Global warming</a:t>
            </a:r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306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16D59-7DB9-4F2D-930F-8DA4B7BA5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4" y="620609"/>
            <a:ext cx="8229600" cy="658915"/>
          </a:xfrm>
        </p:spPr>
        <p:txBody>
          <a:bodyPr>
            <a:normAutofit fontScale="90000"/>
          </a:bodyPr>
          <a:lstStyle/>
          <a:p>
            <a:r>
              <a:rPr lang="en-HK" dirty="0"/>
              <a:t>TCFD</a:t>
            </a:r>
          </a:p>
        </p:txBody>
      </p:sp>
      <p:pic>
        <p:nvPicPr>
          <p:cNvPr id="7" name="Content Placeholder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24407C34-388C-4BF4-AE79-BBE9281FAC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68700"/>
            <a:ext cx="8229600" cy="496869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239D0-73E0-4ECE-BFC9-59ECD883C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534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8B00A-AFD1-4146-9946-9EAF8FC69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TCFD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3E9345-B91F-491D-B326-B8094E1978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82618"/>
            <a:ext cx="7499270" cy="496112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9718D-4E11-4A62-89CB-4D9835C40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058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381EF-9CD1-4638-91F2-F22B643A9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TCFD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0170CEE-0692-4922-B83B-B5B906ABBF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413027"/>
            <a:ext cx="8229600" cy="485493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A9D73-74E6-4917-B637-5EDED077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5482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4309-27B6-4F89-899C-6D46C668C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General disclosure and KPI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EB3C0-D6B4-47A9-AB01-C230B049F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Policies on identification and mitigation of significant climate-related issues with have impacted, and those which may impact the issuer</a:t>
            </a:r>
          </a:p>
          <a:p>
            <a:r>
              <a:rPr lang="en-HK" dirty="0"/>
              <a:t>KPI– description of the significant climate-related issues which have impacted, and those which may impact the issuer and the actions taken to manage them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940291-07F4-41E1-A161-3877F4C1E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73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EF67-BB1A-441C-BA9F-30BE172F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Social KPI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A4CD1-5238-4DAB-B470-3690FC728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All become mandatory include: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Work force gender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Employee turnover rate by gender, age, region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Number of accident and days lost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Occupation safety measure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Training and training hours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Labour standard – force labour and child labour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Product responsibility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C7A2B-8EE0-4091-9CDF-2EB8138E8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759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1D4E2-5691-4483-87C4-6481C225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New social KPI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575AA-257E-4C98-87AB-8371B8F1E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Supply </a:t>
            </a:r>
            <a:r>
              <a:rPr lang="en-HK"/>
              <a:t>chain management</a:t>
            </a:r>
            <a:endParaRPr lang="en-HK" dirty="0"/>
          </a:p>
          <a:p>
            <a:r>
              <a:rPr lang="en-HK" dirty="0"/>
              <a:t>Practices relating to engaging suppliers, </a:t>
            </a:r>
          </a:p>
          <a:p>
            <a:r>
              <a:rPr lang="en-HK" dirty="0"/>
              <a:t>Identify environmental and social risk</a:t>
            </a:r>
          </a:p>
          <a:p>
            <a:r>
              <a:rPr lang="en-HK" dirty="0"/>
              <a:t>Description of practices used to promote environmentally preferable products and services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8AB61-329D-47CB-BFEF-742A27016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515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70C2E-2C14-473C-8D57-006937D14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Anti-corruption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BB6E0-F56C-4725-8D4C-A6D9664C6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Expect to have board training and management training on anti-corruption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4C02E5-FC5C-4481-B942-1C2BFF4DC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540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altLang="zh-CN" dirty="0"/>
              <a:t>Minor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00"/>
            <a:ext cx="8229600" cy="4896680"/>
          </a:xfrm>
        </p:spPr>
        <p:txBody>
          <a:bodyPr>
            <a:noAutofit/>
          </a:bodyPr>
          <a:lstStyle/>
          <a:p>
            <a:r>
              <a:rPr lang="en-US" dirty="0"/>
              <a:t>Shortening the deadline for publication of ESG reports, with a revised timeframe of within five months after the financial year-end</a:t>
            </a:r>
          </a:p>
          <a:p>
            <a:r>
              <a:rPr lang="en-US" dirty="0"/>
              <a:t>Printed ESG report not required (unless responding to shareholders’ specific request), with a notification of online publication</a:t>
            </a:r>
          </a:p>
          <a:p>
            <a:endParaRPr lang="en-US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106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6852C-817A-4BF5-AE52-48751136B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Board 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2E4E2-51F4-4DDC-A552-363B520A4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Old version – two paragraphs describe the responsibility of the board</a:t>
            </a:r>
          </a:p>
          <a:p>
            <a:r>
              <a:rPr lang="en-HK" dirty="0"/>
              <a:t>New version – only on sentence “ The board has overall responsibility for an issuer’s ESG strategy and reporting”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3EB98-D8FB-4669-A514-09AC9A8EB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5441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40F13-B360-4891-9D3D-5DED936A8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Board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8AA93-1544-452E-BA4D-6C1182B7F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HK" dirty="0"/>
              <a:t>A statement from the board containing the following elements: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a disclosure of the board’s oversight of ESG issues;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the board’s ESG management approach and strategy, including the process used to evaluate, priorities and manage material ESG-related issues (including risks to the issuer’s business); and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HK" dirty="0"/>
              <a:t>how the board reviews progress made against ESG-related goals and targets with an explanation of how they relate to the issuers’ business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04461-035C-4AF1-9DA2-27F155668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43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77766-A237-4C61-91CD-ADDA3F798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Emission KPIs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88DB3-0C68-442C-B357-C6724A5F5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Specified the requirement of scope 1 and scope 2 disclosure, but haven’t mentioned about scope 3</a:t>
            </a:r>
          </a:p>
          <a:p>
            <a:r>
              <a:rPr lang="en-HK" dirty="0"/>
              <a:t>Description of emission target set and steps taken to achieve them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484346-2FA7-4B67-9F23-6F25C1A9E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584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7269D-FA5E-419B-8EDB-FE4B6BBC5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Use of resources KPIs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E7BFB-A64B-4A68-AB92-3B06A1F83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Description of resources use efficiency and sourcing</a:t>
            </a:r>
          </a:p>
          <a:p>
            <a:r>
              <a:rPr lang="en-HK" dirty="0"/>
              <a:t>Set targets of efficiency and step taken to achieve them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65F535-9A83-450E-83EB-22F251A27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331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DE17-044C-4DF5-AFE9-62B57EF0A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40" y="2564880"/>
            <a:ext cx="8229600" cy="1143000"/>
          </a:xfrm>
        </p:spPr>
        <p:txBody>
          <a:bodyPr/>
          <a:lstStyle/>
          <a:p>
            <a:r>
              <a:rPr lang="en-HK" dirty="0"/>
              <a:t>Climate Change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87E4B5-3809-4E9F-BC99-16B5E3446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915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HK" altLang="zh-CN" dirty="0"/>
              <a:t>Background </a:t>
            </a:r>
            <a:r>
              <a:rPr kumimoji="1" lang="zh-CN" altLang="en-US" dirty="0"/>
              <a:t>－</a:t>
            </a:r>
            <a:r>
              <a:rPr kumimoji="1" lang="en-HK" altLang="zh-CN" dirty="0"/>
              <a:t>Climate change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zh-CN" dirty="0"/>
              <a:t>In 1997, 192 countries in the world signed the Kyoto Protocol, aimed to reduce the emission by 5.2% in 2008 compare to 1992. </a:t>
            </a:r>
          </a:p>
          <a:p>
            <a:r>
              <a:rPr kumimoji="1" lang="en-US" altLang="zh-CN" dirty="0"/>
              <a:t>Those developed countries have to undertake reduction responsibility base on the ground that they’ve been intensively emitting for more that 200 year. Developing countries got subsidies on mitigating emission.  </a:t>
            </a:r>
          </a:p>
          <a:p>
            <a:r>
              <a:rPr kumimoji="1" lang="en-US" altLang="zh-CN" dirty="0"/>
              <a:t>UN has unified the emission calculation method</a:t>
            </a:r>
          </a:p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267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Reason for failure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US has signed the protocol under Clinton government. But George Bush refused to ratify the protocol after his presidency. </a:t>
            </a:r>
          </a:p>
          <a:p>
            <a:r>
              <a:rPr kumimoji="1" lang="en-US" altLang="zh-CN" dirty="0"/>
              <a:t>In the year of 1997, no one could predict the un-imaginary speed of economic development of China. In fact China has take over US in 2007 to became the largest emission country in the world.</a:t>
            </a:r>
          </a:p>
          <a:p>
            <a:endParaRPr kumimoji="1" lang="en-US" altLang="zh-CN" dirty="0"/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0B38A-7A87-4752-B4D1-1209AE823F70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686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11762</TotalTime>
  <Words>600</Words>
  <Application>Microsoft Office PowerPoint</Application>
  <PresentationFormat>On-screen Show (4:3)</PresentationFormat>
  <Paragraphs>76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PMingLiU</vt:lpstr>
      <vt:lpstr>Arial</vt:lpstr>
      <vt:lpstr>Calibri</vt:lpstr>
      <vt:lpstr>Office 佈景主題</vt:lpstr>
      <vt:lpstr> ESG Training For   the new requirement of HKEX ESG in 2020   Hauman Yeung  Ascent Partners</vt:lpstr>
      <vt:lpstr>Minor issues</vt:lpstr>
      <vt:lpstr>Board responsibility</vt:lpstr>
      <vt:lpstr>Board statement</vt:lpstr>
      <vt:lpstr>Emission KPIs</vt:lpstr>
      <vt:lpstr>Use of resources KPIs</vt:lpstr>
      <vt:lpstr>Climate Change</vt:lpstr>
      <vt:lpstr>Background －Climate change</vt:lpstr>
      <vt:lpstr>Reason for failure </vt:lpstr>
      <vt:lpstr>World emission</vt:lpstr>
      <vt:lpstr>Climate change</vt:lpstr>
      <vt:lpstr>The Paris Agreement</vt:lpstr>
      <vt:lpstr>TCFD</vt:lpstr>
      <vt:lpstr>TCFD</vt:lpstr>
      <vt:lpstr>TCFD</vt:lpstr>
      <vt:lpstr>General disclosure and KPI</vt:lpstr>
      <vt:lpstr>Social KPI</vt:lpstr>
      <vt:lpstr>New social KPI</vt:lpstr>
      <vt:lpstr>Anti-corruption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Hauman Yeung</dc:creator>
  <cp:lastModifiedBy>Hauman Yeung</cp:lastModifiedBy>
  <cp:revision>520</cp:revision>
  <cp:lastPrinted>2017-11-28T09:20:02Z</cp:lastPrinted>
  <dcterms:created xsi:type="dcterms:W3CDTF">2012-04-11T14:15:55Z</dcterms:created>
  <dcterms:modified xsi:type="dcterms:W3CDTF">2020-06-03T02:42:32Z</dcterms:modified>
</cp:coreProperties>
</file>